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69" r:id="rId16"/>
    <p:sldId id="26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81C"/>
    <a:srgbClr val="2E9A67"/>
    <a:srgbClr val="231F20"/>
    <a:srgbClr val="3F7CA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FD760-7839-4B17-BF71-B210AB47632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D1266-C750-4944-97AD-78129115F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2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1266-C750-4944-97AD-78129115FD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5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06D-670F-453A-AC35-834E1D3F75F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5F0-70A7-4DF5-8DC8-96AFD292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1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06D-670F-453A-AC35-834E1D3F75F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5F0-70A7-4DF5-8DC8-96AFD292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2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06D-670F-453A-AC35-834E1D3F75F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5F0-70A7-4DF5-8DC8-96AFD292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2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06D-670F-453A-AC35-834E1D3F75F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5F0-70A7-4DF5-8DC8-96AFD292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4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06D-670F-453A-AC35-834E1D3F75F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5F0-70A7-4DF5-8DC8-96AFD292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8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06D-670F-453A-AC35-834E1D3F75F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5F0-70A7-4DF5-8DC8-96AFD292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5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06D-670F-453A-AC35-834E1D3F75F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5F0-70A7-4DF5-8DC8-96AFD292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06D-670F-453A-AC35-834E1D3F75F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5F0-70A7-4DF5-8DC8-96AFD292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9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06D-670F-453A-AC35-834E1D3F75F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5F0-70A7-4DF5-8DC8-96AFD292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1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06D-670F-453A-AC35-834E1D3F75F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5F0-70A7-4DF5-8DC8-96AFD292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9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06D-670F-453A-AC35-834E1D3F75F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5F0-70A7-4DF5-8DC8-96AFD292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E006D-670F-453A-AC35-834E1D3F75F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15F0-70A7-4DF5-8DC8-96AFD292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4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0399" y="3910818"/>
            <a:ext cx="7472709" cy="913021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Finclusion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Fintech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01" y="1505243"/>
            <a:ext cx="7942906" cy="1959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2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0605"/>
          <a:stretch/>
        </p:blipFill>
        <p:spPr>
          <a:xfrm>
            <a:off x="0" y="0"/>
            <a:ext cx="12311289" cy="1418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369"/>
          <a:stretch/>
        </p:blipFill>
        <p:spPr>
          <a:xfrm>
            <a:off x="1157969" y="1418771"/>
            <a:ext cx="9408432" cy="536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34117"/>
          <a:stretch/>
        </p:blipFill>
        <p:spPr>
          <a:xfrm>
            <a:off x="414293" y="0"/>
            <a:ext cx="11363414" cy="42091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60" t="22173" r="135" b="28224"/>
          <a:stretch/>
        </p:blipFill>
        <p:spPr>
          <a:xfrm>
            <a:off x="1521958" y="4209143"/>
            <a:ext cx="8331200" cy="23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062" r="247" b="12947"/>
          <a:stretch/>
        </p:blipFill>
        <p:spPr>
          <a:xfrm>
            <a:off x="20327" y="783772"/>
            <a:ext cx="12151346" cy="52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94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30" y="384020"/>
            <a:ext cx="5217968" cy="1286944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370037"/>
              </p:ext>
            </p:extLst>
          </p:nvPr>
        </p:nvGraphicFramePr>
        <p:xfrm>
          <a:off x="2241549" y="2726266"/>
          <a:ext cx="6916519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2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 rtl="0" fontAlgn="b">
                        <a:buFont typeface="+mj-lt"/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Net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loan portfolio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1098032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Total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active borrowers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Total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of staff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No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of Loan Officers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186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0627"/>
            <a:ext cx="10515600" cy="542633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Ethmar Utilizes technology and innovative applications.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Ethmar is using </a:t>
            </a:r>
            <a:r>
              <a:rPr lang="en-US" dirty="0"/>
              <a:t>technology to maximize </a:t>
            </a:r>
            <a:r>
              <a:rPr lang="en-US" dirty="0" smtClean="0"/>
              <a:t>its business productivity. </a:t>
            </a:r>
            <a:r>
              <a:rPr lang="en-US" dirty="0"/>
              <a:t>Business productivity software ensures </a:t>
            </a:r>
            <a:r>
              <a:rPr lang="en-US" dirty="0" smtClean="0"/>
              <a:t>Ethmar to have </a:t>
            </a:r>
            <a:r>
              <a:rPr lang="en-US" dirty="0"/>
              <a:t>the tools to overcome the challenges of executing on strategy every day and prospering in today's economic times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Ethmar’s business productivity software drives business processes more efficiently to gain optimal results. It  has developed its own Microfinance System, along with middleware channels that grantee a high level of connection with management, clients, vendors, employees and society.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252" r="21119" b="15811"/>
          <a:stretch/>
        </p:blipFill>
        <p:spPr>
          <a:xfrm>
            <a:off x="-1" y="517525"/>
            <a:ext cx="12037325" cy="591463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423636"/>
              </p:ext>
            </p:extLst>
          </p:nvPr>
        </p:nvGraphicFramePr>
        <p:xfrm>
          <a:off x="594360" y="4082077"/>
          <a:ext cx="2255520" cy="228284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5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Moods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2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Sales Installment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Ju’ala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2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 smtClean="0"/>
                        <a:t>Murabaha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42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 smtClean="0"/>
                        <a:t>Istesna</a:t>
                      </a:r>
                      <a:r>
                        <a:rPr lang="en-US" sz="1400" dirty="0" smtClean="0"/>
                        <a:t>’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84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 smtClean="0"/>
                        <a:t>Murabaha</a:t>
                      </a:r>
                      <a:r>
                        <a:rPr lang="en-US" sz="1400" dirty="0" smtClean="0"/>
                        <a:t> restricted investment agency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5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259"/>
            <a:ext cx="12214891" cy="6914259"/>
          </a:xfrm>
          <a:prstGeom prst="rect">
            <a:avLst/>
          </a:prstGeom>
        </p:spPr>
      </p:pic>
      <p:pic>
        <p:nvPicPr>
          <p:cNvPr id="14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68" y="186702"/>
            <a:ext cx="4480553" cy="110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0" b="3443"/>
          <a:stretch/>
        </p:blipFill>
        <p:spPr>
          <a:xfrm>
            <a:off x="986497" y="239150"/>
            <a:ext cx="10219006" cy="6418049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06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84981" y="756480"/>
            <a:ext cx="5407856" cy="5334830"/>
          </a:xfrm>
        </p:spPr>
        <p:txBody>
          <a:bodyPr>
            <a:noAutofit/>
          </a:bodyPr>
          <a:lstStyle/>
          <a:p>
            <a:r>
              <a:rPr lang="en-US" sz="2000" dirty="0" smtClean="0"/>
              <a:t>Just </a:t>
            </a:r>
            <a:r>
              <a:rPr lang="en-US" sz="2000" dirty="0"/>
              <a:t>over a decade ago, advancements in mobile technology led to the development </a:t>
            </a:r>
            <a:r>
              <a:rPr lang="en-US" sz="2000" dirty="0" smtClean="0"/>
              <a:t>of mobile </a:t>
            </a:r>
            <a:r>
              <a:rPr lang="en-US" sz="2000" dirty="0"/>
              <a:t>money and agent banking (referred to as digital </a:t>
            </a:r>
            <a:r>
              <a:rPr lang="en-US" sz="2000" dirty="0" smtClean="0"/>
              <a:t>finance. </a:t>
            </a:r>
            <a:r>
              <a:rPr lang="en-US" sz="2000" dirty="0"/>
              <a:t>Digital finance </a:t>
            </a:r>
            <a:r>
              <a:rPr lang="en-US" sz="2000" dirty="0" smtClean="0"/>
              <a:t>provided a </a:t>
            </a:r>
            <a:r>
              <a:rPr lang="en-US" sz="2000" dirty="0"/>
              <a:t>revolutionary new method for delivering financial services to </a:t>
            </a:r>
            <a:r>
              <a:rPr lang="en-US" sz="2000" dirty="0" smtClean="0"/>
              <a:t>the mass markets of the developing world.</a:t>
            </a:r>
          </a:p>
          <a:p>
            <a:r>
              <a:rPr lang="en-US" sz="2000" dirty="0" smtClean="0"/>
              <a:t>While the development of digital finance has provided access to financial services to hundreds of millions of new customers, only a small fraction of that population has actually chosen to use it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At the end of 2016, only 21% of the 556 million globally registered mobile money accounts were active on a 30-day basis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Further, within this small proportion of adaptors, use is infrequent and limited to some very specific activities. On average, active mobile money users conduct only 11 transactions per month.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401694" y="814537"/>
            <a:ext cx="5276556" cy="6091310"/>
          </a:xfrm>
        </p:spPr>
        <p:txBody>
          <a:bodyPr>
            <a:noAutofit/>
          </a:bodyPr>
          <a:lstStyle/>
          <a:p>
            <a:r>
              <a:rPr lang="en-US" sz="2000" dirty="0"/>
              <a:t>The problem here is that, while a completely new paradigm has been developed to </a:t>
            </a:r>
            <a:r>
              <a:rPr lang="en-US" sz="2000" dirty="0" smtClean="0"/>
              <a:t>deliver financial services, </a:t>
            </a:r>
            <a:r>
              <a:rPr lang="en-US" sz="2000" dirty="0"/>
              <a:t>for the most part, the services themselves have not </a:t>
            </a:r>
            <a:r>
              <a:rPr lang="en-US" sz="2000" dirty="0" smtClean="0"/>
              <a:t>evolved</a:t>
            </a:r>
          </a:p>
          <a:p>
            <a:r>
              <a:rPr lang="en-US" sz="2000" dirty="0" smtClean="0"/>
              <a:t>In </a:t>
            </a:r>
            <a:r>
              <a:rPr lang="en-US" sz="2000" dirty="0"/>
              <a:t>many cases, digital finance systems in the developing world are delivering </a:t>
            </a:r>
            <a:r>
              <a:rPr lang="en-US" sz="2000" dirty="0" smtClean="0"/>
              <a:t>services designed </a:t>
            </a:r>
            <a:r>
              <a:rPr lang="en-US" sz="2000" dirty="0"/>
              <a:t>for relatively high-income people with salaries, to people with some very </a:t>
            </a:r>
            <a:r>
              <a:rPr lang="en-US" sz="2000" dirty="0" smtClean="0"/>
              <a:t>different financial </a:t>
            </a:r>
            <a:r>
              <a:rPr lang="en-US" sz="2000" dirty="0"/>
              <a:t>needs. Therefore, these formal financial services remain uncompetitive with </a:t>
            </a:r>
            <a:r>
              <a:rPr lang="en-US" sz="2000" dirty="0" smtClean="0"/>
              <a:t>many of </a:t>
            </a:r>
            <a:r>
              <a:rPr lang="en-US" sz="2000" dirty="0"/>
              <a:t>the informal money management techniques that have been used by the mass market </a:t>
            </a:r>
            <a:r>
              <a:rPr lang="en-US" sz="2000" dirty="0" smtClean="0"/>
              <a:t>for generations</a:t>
            </a:r>
            <a:r>
              <a:rPr lang="en-US" sz="2000" dirty="0"/>
              <a:t>. This is a major reason why access has </a:t>
            </a:r>
            <a:r>
              <a:rPr lang="en-US" sz="2000" dirty="0" smtClean="0"/>
              <a:t>failed to </a:t>
            </a:r>
            <a:r>
              <a:rPr lang="en-US" sz="2000" dirty="0"/>
              <a:t>translate into widespread usage.</a:t>
            </a:r>
          </a:p>
        </p:txBody>
      </p:sp>
    </p:spTree>
    <p:extLst>
      <p:ext uri="{BB962C8B-B14F-4D97-AF65-F5344CB8AC3E}">
        <p14:creationId xmlns:p14="http://schemas.microsoft.com/office/powerpoint/2010/main" val="328969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061" y="1885072"/>
            <a:ext cx="11063877" cy="41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543" y="1431716"/>
            <a:ext cx="10515600" cy="5180676"/>
          </a:xfrm>
        </p:spPr>
        <p:txBody>
          <a:bodyPr>
            <a:normAutofit/>
          </a:bodyPr>
          <a:lstStyle/>
          <a:p>
            <a:r>
              <a:rPr lang="en-US" dirty="0"/>
              <a:t>Companies, financial inclusion experts, </a:t>
            </a:r>
            <a:r>
              <a:rPr lang="en-US" dirty="0" smtClean="0"/>
              <a:t>and governmental </a:t>
            </a:r>
            <a:r>
              <a:rPr lang="en-US" dirty="0"/>
              <a:t>policy makers have all </a:t>
            </a:r>
            <a:r>
              <a:rPr lang="en-US" dirty="0" smtClean="0"/>
              <a:t>focused on </a:t>
            </a:r>
            <a:r>
              <a:rPr lang="en-US" dirty="0"/>
              <a:t>buttressing the growth of formal </a:t>
            </a:r>
            <a:r>
              <a:rPr lang="en-US" dirty="0" smtClean="0"/>
              <a:t>finance because </a:t>
            </a:r>
            <a:r>
              <a:rPr lang="en-US" dirty="0"/>
              <a:t>it has important advantages </a:t>
            </a:r>
            <a:r>
              <a:rPr lang="en-US" dirty="0" smtClean="0"/>
              <a:t>in comparison </a:t>
            </a:r>
            <a:r>
              <a:rPr lang="en-US" dirty="0"/>
              <a:t>to informal services. </a:t>
            </a:r>
            <a:r>
              <a:rPr lang="en-US" dirty="0" smtClean="0"/>
              <a:t>Specifically, formal </a:t>
            </a:r>
            <a:r>
              <a:rPr lang="en-US" dirty="0"/>
              <a:t>finance is easier to scale </a:t>
            </a:r>
            <a:r>
              <a:rPr lang="en-US" dirty="0" smtClean="0"/>
              <a:t>than informal </a:t>
            </a:r>
            <a:r>
              <a:rPr lang="en-US" dirty="0"/>
              <a:t>financial services, and </a:t>
            </a:r>
            <a:r>
              <a:rPr lang="en-US" dirty="0" smtClean="0"/>
              <a:t>therefore more </a:t>
            </a:r>
            <a:r>
              <a:rPr lang="en-US" dirty="0"/>
              <a:t>conducive to economies of scale </a:t>
            </a:r>
            <a:r>
              <a:rPr lang="en-US" dirty="0" smtClean="0"/>
              <a:t>and regulation </a:t>
            </a:r>
            <a:r>
              <a:rPr lang="en-US" dirty="0"/>
              <a:t>to protect consumer </a:t>
            </a:r>
            <a:r>
              <a:rPr lang="en-US" dirty="0" smtClean="0"/>
              <a:t>interests. This </a:t>
            </a:r>
            <a:r>
              <a:rPr lang="en-US" dirty="0"/>
              <a:t>makes them useful for mass </a:t>
            </a:r>
            <a:r>
              <a:rPr lang="en-US" dirty="0" smtClean="0"/>
              <a:t>payment systems </a:t>
            </a:r>
            <a:r>
              <a:rPr lang="en-US" dirty="0"/>
              <a:t>like retail purchases, </a:t>
            </a:r>
            <a:r>
              <a:rPr lang="en-US" dirty="0" smtClean="0"/>
              <a:t>employers dispensing </a:t>
            </a:r>
            <a:r>
              <a:rPr lang="en-US" dirty="0"/>
              <a:t>wages, safe storage of value </a:t>
            </a:r>
            <a:r>
              <a:rPr lang="en-US" dirty="0" smtClean="0"/>
              <a:t>and regulated </a:t>
            </a:r>
            <a:r>
              <a:rPr lang="en-US" dirty="0"/>
              <a:t>lending.</a:t>
            </a:r>
          </a:p>
        </p:txBody>
      </p:sp>
    </p:spTree>
    <p:extLst>
      <p:ext uri="{BB962C8B-B14F-4D97-AF65-F5344CB8AC3E}">
        <p14:creationId xmlns:p14="http://schemas.microsoft.com/office/powerpoint/2010/main" val="205291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48" y="614149"/>
            <a:ext cx="10515600" cy="56174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However, most formal finance services were </a:t>
            </a:r>
            <a:r>
              <a:rPr lang="en-US" dirty="0" smtClean="0"/>
              <a:t>designed generations </a:t>
            </a:r>
            <a:r>
              <a:rPr lang="en-US" dirty="0"/>
              <a:t>ago, before digital systems were </a:t>
            </a:r>
            <a:r>
              <a:rPr lang="en-US" dirty="0" smtClean="0"/>
              <a:t>developed to </a:t>
            </a:r>
            <a:r>
              <a:rPr lang="en-US" dirty="0"/>
              <a:t>deliver them</a:t>
            </a:r>
            <a:r>
              <a:rPr lang="en-US" dirty="0" smtClean="0"/>
              <a:t>, </a:t>
            </a:r>
            <a:r>
              <a:rPr lang="en-US" dirty="0"/>
              <a:t>and at a time when the main focus of retail finance was on </a:t>
            </a:r>
            <a:r>
              <a:rPr lang="en-US" dirty="0" smtClean="0"/>
              <a:t>salaried workers</a:t>
            </a:r>
            <a:r>
              <a:rPr lang="en-US" dirty="0"/>
              <a:t>. The constraints of these antiquated systems has meant that scaling has </a:t>
            </a:r>
            <a:r>
              <a:rPr lang="en-US" dirty="0" smtClean="0"/>
              <a:t>required </a:t>
            </a:r>
            <a:r>
              <a:rPr lang="en-US" dirty="0" err="1" smtClean="0"/>
              <a:t>standardising</a:t>
            </a:r>
            <a:r>
              <a:rPr lang="en-US" dirty="0" smtClean="0"/>
              <a:t> </a:t>
            </a:r>
            <a:r>
              <a:rPr lang="en-US" dirty="0"/>
              <a:t>them into generic products. This served the masses of salaried workers </a:t>
            </a:r>
            <a:r>
              <a:rPr lang="en-US" dirty="0" smtClean="0"/>
              <a:t>well, given </a:t>
            </a:r>
            <a:r>
              <a:rPr lang="en-US" dirty="0"/>
              <a:t>their predictable incomes and expenditures, and their overall financial objectives </a:t>
            </a:r>
            <a:r>
              <a:rPr lang="en-US" dirty="0" smtClean="0"/>
              <a:t>of safely </a:t>
            </a:r>
            <a:r>
              <a:rPr lang="en-US" dirty="0"/>
              <a:t>storing accumulated wealth and building </a:t>
            </a:r>
            <a:r>
              <a:rPr lang="en-US" dirty="0" smtClean="0"/>
              <a:t>assets. </a:t>
            </a:r>
          </a:p>
          <a:p>
            <a:r>
              <a:rPr lang="en-US" dirty="0" smtClean="0"/>
              <a:t>Low-income </a:t>
            </a:r>
            <a:r>
              <a:rPr lang="en-US" dirty="0"/>
              <a:t>people, on the other hand, have more volatile incomes and </a:t>
            </a:r>
            <a:r>
              <a:rPr lang="en-US" dirty="0" smtClean="0"/>
              <a:t>expenditures, and </a:t>
            </a:r>
            <a:r>
              <a:rPr lang="en-US" dirty="0"/>
              <a:t>therefore more variable financial needs that require complex financial </a:t>
            </a:r>
            <a:r>
              <a:rPr lang="en-US" dirty="0" smtClean="0"/>
              <a:t>management techniques</a:t>
            </a:r>
            <a:r>
              <a:rPr lang="en-US" dirty="0"/>
              <a:t>. Such techniques are hard to </a:t>
            </a:r>
            <a:r>
              <a:rPr lang="en-US" dirty="0" err="1"/>
              <a:t>standardise</a:t>
            </a:r>
            <a:r>
              <a:rPr lang="en-US" dirty="0"/>
              <a:t>, and generally have only managed </a:t>
            </a:r>
            <a:r>
              <a:rPr lang="en-US" dirty="0" smtClean="0"/>
              <a:t>to scale </a:t>
            </a:r>
            <a:r>
              <a:rPr lang="en-US" dirty="0"/>
              <a:t>informally. Enormous public </a:t>
            </a:r>
            <a:r>
              <a:rPr lang="en-US" dirty="0" err="1"/>
              <a:t>programmes</a:t>
            </a:r>
            <a:r>
              <a:rPr lang="en-US" dirty="0"/>
              <a:t> have been designed to help </a:t>
            </a:r>
            <a:r>
              <a:rPr lang="en-US" dirty="0" smtClean="0"/>
              <a:t>low-income people </a:t>
            </a:r>
            <a:r>
              <a:rPr lang="en-US" dirty="0"/>
              <a:t>manage their money, by extending financial access to include bank accounts </a:t>
            </a:r>
            <a:r>
              <a:rPr lang="en-US" dirty="0" smtClean="0"/>
              <a:t>and mobile </a:t>
            </a:r>
            <a:r>
              <a:rPr lang="en-US" dirty="0"/>
              <a:t>money accounts to this “unbanked” </a:t>
            </a:r>
            <a:r>
              <a:rPr lang="en-US" dirty="0" smtClean="0"/>
              <a:t>population. Judging </a:t>
            </a:r>
            <a:r>
              <a:rPr lang="en-US" dirty="0"/>
              <a:t>the level of success of these </a:t>
            </a:r>
            <a:r>
              <a:rPr lang="en-US" dirty="0" err="1"/>
              <a:t>programmes</a:t>
            </a:r>
            <a:r>
              <a:rPr lang="en-US" dirty="0"/>
              <a:t> is a complex task, and the subject </a:t>
            </a:r>
            <a:r>
              <a:rPr lang="en-US" dirty="0" smtClean="0"/>
              <a:t>of continued </a:t>
            </a:r>
            <a:r>
              <a:rPr lang="en-US" dirty="0"/>
              <a:t>debate within the industry.</a:t>
            </a:r>
          </a:p>
        </p:txBody>
      </p:sp>
    </p:spTree>
    <p:extLst>
      <p:ext uri="{BB962C8B-B14F-4D97-AF65-F5344CB8AC3E}">
        <p14:creationId xmlns:p14="http://schemas.microsoft.com/office/powerpoint/2010/main" val="77905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86" y="-7196"/>
            <a:ext cx="11076827" cy="68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602" t="2780" r="8637" b="1131"/>
          <a:stretch/>
        </p:blipFill>
        <p:spPr>
          <a:xfrm>
            <a:off x="1694543" y="1322363"/>
            <a:ext cx="8470533" cy="5475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22" t="688" r="-1622" b="78761"/>
          <a:stretch/>
        </p:blipFill>
        <p:spPr>
          <a:xfrm>
            <a:off x="0" y="0"/>
            <a:ext cx="12409714" cy="13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642</Words>
  <Application>Microsoft Office PowerPoint</Application>
  <PresentationFormat>Geniş ekran</PresentationFormat>
  <Paragraphs>34</Paragraphs>
  <Slides>17</Slides>
  <Notes>1</Notes>
  <HiddenSlides>4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Office Theme</vt:lpstr>
      <vt:lpstr>Finclusion to Fintech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Finclusion to Fintech</dc:title>
  <dc:creator>Muna Manaseer</dc:creator>
  <cp:lastModifiedBy>Windows Kullanıcısı</cp:lastModifiedBy>
  <cp:revision>25</cp:revision>
  <dcterms:created xsi:type="dcterms:W3CDTF">2017-11-19T12:14:59Z</dcterms:created>
  <dcterms:modified xsi:type="dcterms:W3CDTF">2017-11-24T06:47:51Z</dcterms:modified>
</cp:coreProperties>
</file>